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31"/>
  </p:notesMasterIdLst>
  <p:handoutMasterIdLst>
    <p:handoutMasterId r:id="rId32"/>
  </p:handoutMasterIdLst>
  <p:sldIdLst>
    <p:sldId id="256" r:id="rId7"/>
    <p:sldId id="299" r:id="rId8"/>
    <p:sldId id="313" r:id="rId9"/>
    <p:sldId id="300" r:id="rId10"/>
    <p:sldId id="314" r:id="rId11"/>
    <p:sldId id="337" r:id="rId12"/>
    <p:sldId id="326" r:id="rId13"/>
    <p:sldId id="305" r:id="rId14"/>
    <p:sldId id="310" r:id="rId15"/>
    <p:sldId id="312" r:id="rId16"/>
    <p:sldId id="344" r:id="rId17"/>
    <p:sldId id="345" r:id="rId18"/>
    <p:sldId id="346" r:id="rId19"/>
    <p:sldId id="311" r:id="rId20"/>
    <p:sldId id="309" r:id="rId21"/>
    <p:sldId id="303" r:id="rId22"/>
    <p:sldId id="316" r:id="rId23"/>
    <p:sldId id="315" r:id="rId24"/>
    <p:sldId id="347" r:id="rId25"/>
    <p:sldId id="353" r:id="rId26"/>
    <p:sldId id="354" r:id="rId27"/>
    <p:sldId id="355" r:id="rId28"/>
    <p:sldId id="356" r:id="rId29"/>
    <p:sldId id="298" r:id="rId30"/>
  </p:sldIdLst>
  <p:sldSz cx="9144000" cy="6858000" type="screen4x3"/>
  <p:notesSz cx="7010400" cy="92964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FA9106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7463" cy="465409"/>
          </a:xfrm>
          <a:prstGeom prst="rect">
            <a:avLst/>
          </a:prstGeom>
        </p:spPr>
        <p:txBody>
          <a:bodyPr vert="horz" lIns="88176" tIns="44088" rIns="88176" bIns="44088" rtlCol="0"/>
          <a:lstStyle>
            <a:lvl1pPr algn="l">
              <a:defRPr sz="11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71324" y="1"/>
            <a:ext cx="3037463" cy="465409"/>
          </a:xfrm>
          <a:prstGeom prst="rect">
            <a:avLst/>
          </a:prstGeom>
        </p:spPr>
        <p:txBody>
          <a:bodyPr vert="horz" lIns="88176" tIns="44088" rIns="88176" bIns="44088" rtlCol="0"/>
          <a:lstStyle>
            <a:lvl1pPr algn="r">
              <a:defRPr sz="1100"/>
            </a:lvl1pPr>
          </a:lstStyle>
          <a:p>
            <a:fld id="{D50D19B5-1B09-4157-8ACD-F54A6695539C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8829519"/>
            <a:ext cx="3037463" cy="465409"/>
          </a:xfrm>
          <a:prstGeom prst="rect">
            <a:avLst/>
          </a:prstGeom>
        </p:spPr>
        <p:txBody>
          <a:bodyPr vert="horz" lIns="88176" tIns="44088" rIns="88176" bIns="44088" rtlCol="0" anchor="b"/>
          <a:lstStyle>
            <a:lvl1pPr algn="l">
              <a:defRPr sz="11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1324" y="8829519"/>
            <a:ext cx="3037463" cy="465409"/>
          </a:xfrm>
          <a:prstGeom prst="rect">
            <a:avLst/>
          </a:prstGeom>
        </p:spPr>
        <p:txBody>
          <a:bodyPr vert="horz" lIns="88176" tIns="44088" rIns="88176" bIns="44088" rtlCol="0" anchor="b"/>
          <a:lstStyle>
            <a:lvl1pPr algn="r">
              <a:defRPr sz="1100"/>
            </a:lvl1pPr>
          </a:lstStyle>
          <a:p>
            <a:fld id="{D1D71110-34A2-46D1-A42C-CC23BB8D61F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768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7463" cy="465409"/>
          </a:xfrm>
          <a:prstGeom prst="rect">
            <a:avLst/>
          </a:prstGeom>
        </p:spPr>
        <p:txBody>
          <a:bodyPr vert="horz" lIns="88176" tIns="44088" rIns="88176" bIns="44088" rtlCol="0"/>
          <a:lstStyle>
            <a:lvl1pPr algn="l">
              <a:defRPr sz="11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71324" y="1"/>
            <a:ext cx="3037463" cy="465409"/>
          </a:xfrm>
          <a:prstGeom prst="rect">
            <a:avLst/>
          </a:prstGeom>
        </p:spPr>
        <p:txBody>
          <a:bodyPr vert="horz" lIns="88176" tIns="44088" rIns="88176" bIns="44088" rtlCol="0"/>
          <a:lstStyle>
            <a:lvl1pPr algn="r">
              <a:defRPr sz="1100"/>
            </a:lvl1pPr>
          </a:lstStyle>
          <a:p>
            <a:fld id="{1E5A170E-84B1-4F38-B643-6A085674EBA1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76" tIns="44088" rIns="88176" bIns="4408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1204" y="4415496"/>
            <a:ext cx="5607997" cy="4184264"/>
          </a:xfrm>
          <a:prstGeom prst="rect">
            <a:avLst/>
          </a:prstGeom>
        </p:spPr>
        <p:txBody>
          <a:bodyPr vert="horz" lIns="88176" tIns="44088" rIns="88176" bIns="44088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8829519"/>
            <a:ext cx="3037463" cy="465409"/>
          </a:xfrm>
          <a:prstGeom prst="rect">
            <a:avLst/>
          </a:prstGeom>
        </p:spPr>
        <p:txBody>
          <a:bodyPr vert="horz" lIns="88176" tIns="44088" rIns="88176" bIns="44088" rtlCol="0" anchor="b"/>
          <a:lstStyle>
            <a:lvl1pPr algn="l">
              <a:defRPr sz="11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71324" y="8829519"/>
            <a:ext cx="3037463" cy="465409"/>
          </a:xfrm>
          <a:prstGeom prst="rect">
            <a:avLst/>
          </a:prstGeom>
        </p:spPr>
        <p:txBody>
          <a:bodyPr vert="horz" lIns="88176" tIns="44088" rIns="88176" bIns="44088" rtlCol="0" anchor="b"/>
          <a:lstStyle>
            <a:lvl1pPr algn="r">
              <a:defRPr sz="1100"/>
            </a:lvl1pPr>
          </a:lstStyle>
          <a:p>
            <a:fld id="{2173977C-8852-4821-8756-8BF19F8F33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0713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>
                <a:solidFill>
                  <a:prstClr val="black"/>
                </a:solidFill>
              </a:rPr>
              <a:pPr/>
              <a:t>22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974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963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985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7680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973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265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4624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980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937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56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50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169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382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5088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7705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5729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4774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4377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960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93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3918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5040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3607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155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3850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7450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5473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3788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227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2870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9991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880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7040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0756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1371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6437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4672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9385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73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1012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3768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9789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2924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600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05497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93420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6504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8371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850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8387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7373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8622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242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3481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0179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462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3CF1D-0C9B-4B77-ADC4-7A7B997D027F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0DB29-DB17-4877-AC43-757766B205EA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412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355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514350" rtl="0" eaLnBrk="1" latinLnBrk="0" hangingPunct="1"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881" indent="-192881" algn="l" defTabSz="514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defTabSz="514350" rtl="0" eaLnBrk="1" latinLnBrk="0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67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514350" rtl="0" eaLnBrk="1" latinLnBrk="0" hangingPunct="1"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881" indent="-192881" algn="l" defTabSz="514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defTabSz="514350" rtl="0" eaLnBrk="1" latinLnBrk="0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B438B-D5A2-4466-9B3B-098B0227861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6D4FB-DBC2-4D1A-B8F9-7263C78F7AB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28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3CF1D-0C9B-4B77-ADC4-7A7B997D027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0DB29-DB17-4877-AC43-757766B205E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949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16765" y="2780928"/>
            <a:ext cx="91440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5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ประชุมคณะทำงานระบบ</a:t>
            </a:r>
            <a:r>
              <a:rPr lang="th-TH" sz="40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สารสนเทศสถานีตำรวจ(</a:t>
            </a:r>
            <a:r>
              <a:rPr lang="en-US" sz="40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CRIMES</a:t>
            </a:r>
            <a:r>
              <a:rPr lang="th-TH" sz="405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</a:p>
          <a:p>
            <a:pPr algn="ctr"/>
            <a:r>
              <a:rPr lang="th-TH" sz="405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ครั้งที่ </a:t>
            </a:r>
            <a:r>
              <a:rPr lang="en-US" sz="405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6</a:t>
            </a:r>
            <a:r>
              <a:rPr lang="th-TH" sz="405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/2561</a:t>
            </a:r>
            <a:endParaRPr lang="th-TH" sz="405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94259" y="4887162"/>
            <a:ext cx="21771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ตำรวจภูธรภาค ๓</a:t>
            </a:r>
            <a:endParaRPr 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276872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๓.๒.๓ 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ผลการปฏิบัติตาม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ข้อสั่ง</a:t>
            </a:r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 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(ฝอ.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6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บก.อก.ภ.3) </a:t>
            </a:r>
            <a:endParaRPr lang="en-US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thaiDist"/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-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การลงทะเบียน </a:t>
            </a:r>
            <a:r>
              <a:rPr lang="en-US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Crimes on mobile</a:t>
            </a:r>
          </a:p>
          <a:p>
            <a:pPr algn="thaiDist"/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th-TH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216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05" y="3225207"/>
            <a:ext cx="4609524" cy="2752381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9882" y="69570"/>
            <a:ext cx="9144000" cy="81184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สถิติภาพรวมการ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ลงทะเบียนใช้งานระบบ 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Crimes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On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Mobile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ภ.3</a:t>
            </a:r>
            <a:endParaRPr 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059689"/>
              </p:ext>
            </p:extLst>
          </p:nvPr>
        </p:nvGraphicFramePr>
        <p:xfrm>
          <a:off x="179512" y="1340768"/>
          <a:ext cx="8779068" cy="1556004"/>
        </p:xfrm>
        <a:graphic>
          <a:graphicData uri="http://schemas.openxmlformats.org/drawingml/2006/table">
            <a:tbl>
              <a:tblPr firstRow="1" bandRow="1"/>
              <a:tblGrid>
                <a:gridCol w="2194767"/>
                <a:gridCol w="2194767"/>
                <a:gridCol w="2194767"/>
                <a:gridCol w="2194767"/>
              </a:tblGrid>
              <a:tr h="370840"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th-TH" dirty="0" smtClean="0"/>
                        <a:t>วันที่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th-TH" dirty="0" smtClean="0"/>
                        <a:t>ยอดการลงทะเบียน</a:t>
                      </a:r>
                      <a:r>
                        <a:rPr lang="en-US" dirty="0" smtClean="0"/>
                        <a:t>/</a:t>
                      </a:r>
                      <a:r>
                        <a:rPr lang="th-TH" dirty="0" smtClean="0"/>
                        <a:t>ราย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th-TH" dirty="0" smtClean="0"/>
                        <a:t>เพิ่มขึ้น</a:t>
                      </a:r>
                      <a:r>
                        <a:rPr lang="en-US" dirty="0" smtClean="0"/>
                        <a:t>/</a:t>
                      </a:r>
                      <a:r>
                        <a:rPr lang="th-TH" dirty="0" smtClean="0"/>
                        <a:t>ราย</a:t>
                      </a:r>
                      <a:endParaRPr lang="en-US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dirty="0" smtClean="0"/>
                        <a:t>%</a:t>
                      </a:r>
                      <a:endParaRPr lang="en-US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n-US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05</a:t>
                      </a: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ก.พ.6</a:t>
                      </a:r>
                      <a:r>
                        <a:rPr lang="en-US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1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1</a:t>
                      </a: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5</a:t>
                      </a:r>
                      <a:r>
                        <a:rPr lang="en-US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,</a:t>
                      </a: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088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263</a:t>
                      </a:r>
                      <a:endParaRPr lang="en-US" sz="2000" b="1" u="non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u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7</a:t>
                      </a:r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7</a:t>
                      </a:r>
                      <a:r>
                        <a:rPr lang="en-US" sz="2000" b="1" u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.</a:t>
                      </a:r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9</a:t>
                      </a:r>
                      <a:endParaRPr lang="en-US" sz="2000" b="1" u="non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12 ก.พ.6</a:t>
                      </a:r>
                      <a:r>
                        <a:rPr lang="en-US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1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1</a:t>
                      </a: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5</a:t>
                      </a:r>
                      <a:r>
                        <a:rPr lang="en-US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,</a:t>
                      </a: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248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th-TH" sz="2000" b="1" u="non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160</a:t>
                      </a:r>
                      <a:endParaRPr lang="en-US" sz="2000" b="1" u="non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2571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5143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7715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0287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128587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154305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1800225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2057400" algn="l" defTabSz="514350" rtl="0" eaLnBrk="1" latinLnBrk="0" hangingPunct="1">
                        <a:defRPr sz="1575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u="non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7</a:t>
                      </a:r>
                      <a:r>
                        <a:rPr lang="th-TH" sz="2000" b="1" u="non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8</a:t>
                      </a:r>
                      <a:r>
                        <a:rPr lang="en-US" sz="2000" b="1" u="non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.</a:t>
                      </a:r>
                      <a:r>
                        <a:rPr lang="th-TH" sz="2000" b="1" u="non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+mn-cs"/>
                        </a:rPr>
                        <a:t>7</a:t>
                      </a:r>
                      <a:endParaRPr lang="en-US" sz="2000" b="1" u="non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7118" y="5405818"/>
            <a:ext cx="74728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</a:rPr>
              <a:t>สนับสนุนข้อมูล</a:t>
            </a:r>
            <a:r>
              <a:rPr 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</a:rPr>
              <a:t>ศทก.สทส.</a:t>
            </a:r>
            <a:endParaRPr lang="en-US" sz="1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7558" y="4001234"/>
            <a:ext cx="3779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อัตราคนครอง (ส.+ป.)       19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,371 </a:t>
            </a: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ราย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ผู้ลงทะเบียน	   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   1</a:t>
            </a: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5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,</a:t>
            </a: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248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 </a:t>
            </a: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ราย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คิดเป็นผู้ลงทะเบียน	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 </a:t>
            </a: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      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7</a:t>
            </a: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8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.</a:t>
            </a: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7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  %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4159001"/>
            <a:ext cx="1435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ลงทะเบียน </a:t>
            </a:r>
            <a:r>
              <a:rPr lang="en-US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7</a:t>
            </a:r>
            <a:r>
              <a:rPr lang="th-TH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8</a:t>
            </a:r>
            <a:r>
              <a:rPr lang="en-US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.</a:t>
            </a:r>
            <a:r>
              <a:rPr lang="th-TH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7</a:t>
            </a:r>
            <a:r>
              <a:rPr lang="en-US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 %</a:t>
            </a:r>
            <a:endParaRPr lang="en-US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8543" y="3328004"/>
            <a:ext cx="22042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ยังไม่ลงทะเบียน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2</a:t>
            </a:r>
            <a:r>
              <a:rPr lang="th-TH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1</a:t>
            </a:r>
            <a:r>
              <a:rPr 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.</a:t>
            </a:r>
            <a:r>
              <a:rPr lang="th-TH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3</a:t>
            </a:r>
            <a:r>
              <a:rPr 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 </a:t>
            </a:r>
            <a:r>
              <a:rPr 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407619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187624" y="-99392"/>
            <a:ext cx="7200800" cy="81184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สถิติการลงทะเบียนใช้งานระบบ 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Crimes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On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Mobile</a:t>
            </a:r>
            <a:endParaRPr 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320091"/>
              </p:ext>
            </p:extLst>
          </p:nvPr>
        </p:nvGraphicFramePr>
        <p:xfrm>
          <a:off x="179512" y="1196752"/>
          <a:ext cx="8784976" cy="533637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32448"/>
                <a:gridCol w="1182736"/>
                <a:gridCol w="1413208"/>
                <a:gridCol w="1440160"/>
                <a:gridCol w="1584176"/>
                <a:gridCol w="1008112"/>
                <a:gridCol w="1224136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อันดับ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100106" marR="100106" marT="50053" marB="500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บก.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100106" marR="100106" marT="50053" marB="500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ยอดรวม</a:t>
                      </a:r>
                    </a:p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( 4 สาย )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100106" marR="100106" marT="50053" marB="500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ยอดที่ผ่านมา</a:t>
                      </a:r>
                    </a:p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05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ก.พ.61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100106" marR="100106" marT="50053" marB="500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ยอดปัจจุบัน</a:t>
                      </a:r>
                    </a:p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12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ก.พ.61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100106" marR="100106" marT="50053" marB="500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เพิ่มขึ้น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100106" marR="100106" marT="50053" marB="500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ร้อยละ</a:t>
                      </a:r>
                    </a:p>
                  </a:txBody>
                  <a:tcPr marL="100106" marR="100106" marT="50053" marB="50053" anchor="ctr"/>
                </a:tc>
              </a:tr>
              <a:tr h="4658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อุบลราชธานี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2,827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2,635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2,672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37 </a:t>
                      </a:r>
                      <a:endParaRPr lang="en-US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94.6</a:t>
                      </a:r>
                    </a:p>
                  </a:txBody>
                  <a:tcPr marL="9525" marR="9525" marT="9525" marB="0" anchor="b"/>
                </a:tc>
              </a:tr>
              <a:tr h="4658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บก.สส.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350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   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94.3</a:t>
                      </a:r>
                    </a:p>
                  </a:txBody>
                  <a:tcPr marL="9525" marR="9525" marT="9525" marB="0" anchor="b"/>
                </a:tc>
              </a:tr>
              <a:tr h="4658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อำนาจเจริญ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759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680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686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6 </a:t>
                      </a:r>
                      <a:endParaRPr lang="en-US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90.4</a:t>
                      </a:r>
                    </a:p>
                  </a:txBody>
                  <a:tcPr marL="9525" marR="9525" marT="9525" marB="0" anchor="b"/>
                </a:tc>
              </a:tr>
              <a:tr h="4658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บุรีรัมย์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2,499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2,115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2,204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89 </a:t>
                      </a:r>
                      <a:endParaRPr lang="en-US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88.2</a:t>
                      </a:r>
                    </a:p>
                  </a:txBody>
                  <a:tcPr marL="9525" marR="9525" marT="9525" marB="0" anchor="b"/>
                </a:tc>
              </a:tr>
              <a:tr h="4658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ชัยภูมิ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1,860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1,635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1,635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   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658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ศรีสะเกษ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2,371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2,046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2,060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14 </a:t>
                      </a:r>
                      <a:endParaRPr lang="en-US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86.9</a:t>
                      </a:r>
                    </a:p>
                  </a:txBody>
                  <a:tcPr marL="9525" marR="9525" marT="9525" marB="0" anchor="b"/>
                </a:tc>
              </a:tr>
              <a:tr h="4658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ยโสธร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936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787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   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84.1</a:t>
                      </a:r>
                    </a:p>
                  </a:txBody>
                  <a:tcPr marL="9525" marR="9525" marT="9525" marB="0" anchor="b"/>
                </a:tc>
              </a:tr>
              <a:tr h="4658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สุรินทร์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2,091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1,677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1,680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 </a:t>
                      </a:r>
                      <a:endParaRPr lang="en-US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80.4</a:t>
                      </a:r>
                    </a:p>
                  </a:txBody>
                  <a:tcPr marL="9525" marR="9525" marT="9525" marB="0" anchor="b"/>
                </a:tc>
              </a:tr>
              <a:tr h="4658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นครราชสีมา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4,338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3,172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3,183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73.4</a:t>
                      </a:r>
                    </a:p>
                  </a:txBody>
                  <a:tcPr marL="9525" marR="9525" marT="9525" marB="0" anchor="b"/>
                </a:tc>
              </a:tr>
              <a:tr h="43358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428" marR="10428" marT="10428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18,031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15,077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15,237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86.7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925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23528" y="44624"/>
            <a:ext cx="7866070" cy="81184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179512" y="1268760"/>
          <a:ext cx="8810871" cy="502885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936104"/>
                <a:gridCol w="4104456"/>
                <a:gridCol w="3770311"/>
              </a:tblGrid>
              <a:tr h="363096">
                <a:tc gridSpan="3"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สถิติอันดับการลงทะเบียน</a:t>
                      </a:r>
                      <a:endParaRPr lang="en-US" sz="3200" b="1" dirty="0">
                        <a:solidFill>
                          <a:prstClr val="white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b="1" dirty="0">
                        <a:solidFill>
                          <a:prstClr val="white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b="1" dirty="0">
                        <a:solidFill>
                          <a:prstClr val="white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944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อุบลราชธานี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94.6 %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4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บก.สส.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94.3 %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4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อำนาจเจริญ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90.4 %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4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บุรีรัมย์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88.2 %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4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ชัยภูมิ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88 %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4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ศรีสะเกษ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86.9 %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4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ยโสธร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84.1 %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4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สุรินทร์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80.4 %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4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นครราชสีมา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73.4 %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1187624" y="-99392"/>
            <a:ext cx="7200800" cy="81184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สถิติการลงทะเบียนใช้งานระบบ 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Crimes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On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Mobile</a:t>
            </a:r>
            <a:endParaRPr 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20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276872"/>
            <a:ext cx="87849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๓.๒.๔ 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ผลการปฏิบัติตาม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ข้อสั่ง</a:t>
            </a:r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 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(กลุ่มงานสอบสวน บก.สส.ภ.3)</a:t>
            </a:r>
            <a:endParaRPr 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thaiDist"/>
            <a:r>
              <a:rPr lang="en-US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-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การตรวจสอบการบันทึกข้อมูลคดีและสถิติการบันทึกข้อมูลทางคดีในระบบฯ</a:t>
            </a:r>
            <a:endParaRPr lang="en-US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thaiDist"/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23070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772816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๓.๒.๕ 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ผลการปฏิบัติตาม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ข้อสั่งการ 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(กลุ่มงานวิเคราะห์ข่าว บก.สส.ภ.3)</a:t>
            </a:r>
            <a:endParaRPr 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thaiDist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-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</a:t>
            </a:r>
            <a:r>
              <a: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ติดตามตรวจสอบข้อมูล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เกี่ยวกับหมายจับ</a:t>
            </a:r>
          </a:p>
          <a:p>
            <a:pPr algn="thaiDist"/>
            <a:r>
              <a: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2042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259632" y="2204864"/>
            <a:ext cx="7334572" cy="374441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4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ภ.จว.ในสังกัด</a:t>
            </a:r>
            <a:r>
              <a:rPr 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 สภ.นำร่อง รายงานผลการปฏิบัติ</a:t>
            </a:r>
          </a:p>
          <a:p>
            <a:pPr algn="l"/>
            <a:r>
              <a:rPr lang="th-TH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-สถิติการบันทึกข้อมูลท้องถิ่น</a:t>
            </a:r>
          </a:p>
          <a:p>
            <a:pPr algn="l"/>
            <a:r>
              <a:rPr lang="th-TH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-สถิติการบันทึกข้อมูลกล้องวงจรปิด</a:t>
            </a:r>
          </a:p>
          <a:p>
            <a:pPr algn="l"/>
            <a:r>
              <a:rPr lang="th-TH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-สถิติการบันทึกข้อมูลคดีและประจำวัน</a:t>
            </a:r>
          </a:p>
          <a:p>
            <a:pPr algn="l"/>
            <a:r>
              <a:rPr lang="th-TH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-ปัญหาข้อขัดข้อง ข้อเสนอแนะการปฏิบัติงาน</a:t>
            </a:r>
          </a:p>
          <a:p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6720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571750"/>
            <a:ext cx="6974532" cy="12573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</a:t>
            </a:r>
            <a:r>
              <a:rPr lang="th-TH" sz="36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5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สทส.ตร.ตอบข้อซักถาม และเรื่องอื่นๆ 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4072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27584" y="2571750"/>
            <a:ext cx="7416824" cy="12573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</a:t>
            </a:r>
            <a:r>
              <a:rPr lang="th-TH" sz="36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6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ประธานฯ กำชับการปฏิบัติ</a:t>
            </a: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ราชการ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165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08520" y="1124744"/>
            <a:ext cx="9252520" cy="331814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ข้อสั่งการ</a:t>
            </a:r>
            <a:r>
              <a:rPr lang="th-TH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เรื่องข้อมูลท้องถิ่น</a:t>
            </a:r>
          </a:p>
          <a:p>
            <a:pPr algn="thaiDist"/>
            <a:endParaRPr lang="th-TH" sz="28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457200" algn="thaiDist">
              <a:buFontTx/>
              <a:buChar char="-"/>
            </a:pP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กำชับ</a:t>
            </a:r>
            <a:r>
              <a:rPr lang="th-T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เจ้าหน้าที่ผู้รับผิดชอบ การบันทึกข้อมูลท้องถิ่น บุคคลและสถานที่ ยังมีการบันทึกข้อมูลจำนวนน้อย และให้มีการลงบันทึกรายละเอียดให้ครบถ้วน ทุกหัวข้อในแต่ละ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รายการ</a:t>
            </a:r>
          </a:p>
          <a:p>
            <a:pPr algn="thaiDist"/>
            <a:endParaRPr lang="th-TH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thaiDist">
              <a:buFontTx/>
              <a:buChar char="-"/>
            </a:pP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สภ.</a:t>
            </a:r>
            <a:r>
              <a:rPr lang="th-T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นำร่อง ในห้วงวันที่ ๑ - ๑๒ ก.พ.๖๑ บาง 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สภ. ยัง</a:t>
            </a:r>
            <a:r>
              <a:rPr lang="th-T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ไม่มีการขับเคลื่อนการบันทึก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ข้อมูล</a:t>
            </a:r>
            <a:endParaRPr lang="th-TH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5457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85900" y="2571750"/>
            <a:ext cx="6172200" cy="12573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ระเบียบวาระที่ ๑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เรื่องที่ประธานแจ้งให้ที่ประชุมทราบ</a:t>
            </a:r>
            <a:endParaRPr 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773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08520" y="1124744"/>
            <a:ext cx="9252520" cy="331814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ข้อสั่งการ</a:t>
            </a:r>
            <a:r>
              <a:rPr lang="th-TH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เรื่องการจัดทำฐานข้อมูลคณะทำงาน</a:t>
            </a:r>
          </a:p>
          <a:p>
            <a:endParaRPr lang="th-TH" sz="28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457200" algn="thaiDist">
              <a:buFontTx/>
              <a:buChar char="-"/>
            </a:pPr>
            <a:r>
              <a:rPr lang="th-T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ให้บันทึกข้อมูลรายชื่อคณะทำงานระบบสารสนเทศสถานีตำรวจ (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CRIMES) 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  <a:p>
            <a:pPr algn="thaiDist"/>
            <a:r>
              <a:rPr lang="th-T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ทางอินเทอร์เน็ตหาก</a:t>
            </a:r>
            <a:r>
              <a:rPr lang="th-T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มีข้อสงสัยในการบันทึกข้อมูล ติดต่อ ฝอ.๖ บก.อก.ภ.๓ เบอร์โทรศัพท์    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</a:p>
          <a:p>
            <a:pPr algn="thaiDist"/>
            <a:r>
              <a:rPr lang="th-T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044255277- </a:t>
            </a:r>
            <a:r>
              <a:rPr lang="th-T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ต่อ 161</a:t>
            </a:r>
          </a:p>
          <a:p>
            <a:pPr marL="457200" indent="-457200" algn="thaiDist">
              <a:buFontTx/>
              <a:buChar char="-"/>
            </a:pPr>
            <a:r>
              <a:rPr lang="th-T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บันทึกข้อมูลให้แล้วเสร็จภายในวันที่ ๒๒ ก.พ.๖๑ และ ภ.จว.แจ้งผลการดำเนินการของหน่วยในสังกัด มายัง ภ.๓ ภายในวันที่ ๒๓ ก.พ.๖๑</a:t>
            </a:r>
            <a:endParaRPr 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4620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Desktop\crimes สอบสวน\ภาพหนังสือกำชับผู้ควบคุมตรวจสอบการบันทึกข้อมูลคด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1" y="1066800"/>
            <a:ext cx="3756321" cy="5332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9570"/>
            <a:ext cx="8229600" cy="86836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3600" b="1" dirty="0" smtClean="0"/>
              <a:t>ข้อสั่งการของผู้บังคับบัญชา เรื่องการบันทึกข้อมูล</a:t>
            </a:r>
            <a:endParaRPr lang="th-TH" sz="3600" b="1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886200" y="1066800"/>
            <a:ext cx="5105399" cy="563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dirty="0" smtClean="0">
                <a:solidFill>
                  <a:prstClr val="white"/>
                </a:solidFill>
              </a:rPr>
              <a:t>หนังสือ ภ.๓ ที่ ๐๐๑๘.๒๗/๙๖๕ ลง ๘ ก.พ.๖๑ </a:t>
            </a:r>
          </a:p>
          <a:p>
            <a:r>
              <a:rPr lang="th-TH" sz="2400" b="1" dirty="0" smtClean="0">
                <a:solidFill>
                  <a:prstClr val="white"/>
                </a:solidFill>
              </a:rPr>
              <a:t>เรื่องการควบคุมและตรวจสอบการบันทึกข้อมูลคดีในระบบ </a:t>
            </a:r>
            <a:r>
              <a:rPr lang="en-US" sz="2400" b="1" dirty="0" smtClean="0">
                <a:solidFill>
                  <a:prstClr val="white"/>
                </a:solidFill>
              </a:rPr>
              <a:t>crimes </a:t>
            </a:r>
          </a:p>
          <a:p>
            <a:pPr marL="514350" indent="-514350">
              <a:buFontTx/>
              <a:buAutoNum type="thaiNumPeriod"/>
            </a:pPr>
            <a:r>
              <a:rPr lang="th-TH" sz="2400" dirty="0" smtClean="0">
                <a:solidFill>
                  <a:prstClr val="white"/>
                </a:solidFill>
              </a:rPr>
              <a:t>ให้บันทึกข้อมูลคดีให้ครบถ้วนเรียงตามรายคดีภายใน ๒๔ ชม.หลังจากที่ได้รับคำร้องทุกข์</a:t>
            </a:r>
          </a:p>
          <a:p>
            <a:pPr marL="514350" indent="-514350">
              <a:buFontTx/>
              <a:buAutoNum type="thaiNumPeriod"/>
            </a:pPr>
            <a:r>
              <a:rPr lang="th-TH" sz="2400" dirty="0" smtClean="0">
                <a:solidFill>
                  <a:prstClr val="white"/>
                </a:solidFill>
              </a:rPr>
              <a:t>ให้ </a:t>
            </a:r>
            <a:r>
              <a:rPr lang="th-TH" sz="2400" dirty="0" err="1" smtClean="0">
                <a:solidFill>
                  <a:prstClr val="white"/>
                </a:solidFill>
              </a:rPr>
              <a:t>พงส</a:t>
            </a:r>
            <a:r>
              <a:rPr lang="th-TH" sz="2400" dirty="0" smtClean="0">
                <a:solidFill>
                  <a:prstClr val="white"/>
                </a:solidFill>
              </a:rPr>
              <a:t>ฯ หน.งานฯ และ </a:t>
            </a:r>
            <a:r>
              <a:rPr lang="th-TH" sz="2400" dirty="0" err="1" smtClean="0">
                <a:solidFill>
                  <a:prstClr val="white"/>
                </a:solidFill>
              </a:rPr>
              <a:t>หน.สภ</a:t>
            </a:r>
            <a:r>
              <a:rPr lang="th-TH" sz="2400" dirty="0" smtClean="0">
                <a:solidFill>
                  <a:prstClr val="white"/>
                </a:solidFill>
              </a:rPr>
              <a:t>ฯ ลงความเห็นทางคดีในระบบ </a:t>
            </a:r>
            <a:r>
              <a:rPr lang="en-US" sz="2400" dirty="0" smtClean="0">
                <a:solidFill>
                  <a:prstClr val="white"/>
                </a:solidFill>
              </a:rPr>
              <a:t>crimes</a:t>
            </a:r>
            <a:endParaRPr lang="th-TH" sz="2400" dirty="0" smtClean="0">
              <a:solidFill>
                <a:prstClr val="white"/>
              </a:solidFill>
            </a:endParaRPr>
          </a:p>
          <a:p>
            <a:pPr marL="514350" indent="-514350">
              <a:buFontTx/>
              <a:buAutoNum type="thaiNumPeriod"/>
            </a:pPr>
            <a:r>
              <a:rPr lang="th-TH" sz="2400" dirty="0" smtClean="0">
                <a:solidFill>
                  <a:prstClr val="white"/>
                </a:solidFill>
              </a:rPr>
              <a:t>ให้ </a:t>
            </a:r>
            <a:r>
              <a:rPr lang="th-TH" sz="2400" dirty="0" err="1" smtClean="0">
                <a:solidFill>
                  <a:prstClr val="white"/>
                </a:solidFill>
              </a:rPr>
              <a:t>พงส</a:t>
            </a:r>
            <a:r>
              <a:rPr lang="th-TH" sz="2400" dirty="0" smtClean="0">
                <a:solidFill>
                  <a:prstClr val="white"/>
                </a:solidFill>
              </a:rPr>
              <a:t>ฯ จำหน่ายคดีในทันทีเมื่อส่งสำนวนอัยการแล้ว</a:t>
            </a:r>
          </a:p>
          <a:p>
            <a:pPr marL="514350" indent="-514350">
              <a:buFontTx/>
              <a:buAutoNum type="thaiNumPeriod"/>
            </a:pPr>
            <a:r>
              <a:rPr lang="th-TH" sz="2400" dirty="0" smtClean="0">
                <a:solidFill>
                  <a:prstClr val="white"/>
                </a:solidFill>
              </a:rPr>
              <a:t>ให้ </a:t>
            </a:r>
            <a:r>
              <a:rPr lang="th-TH" sz="2400" dirty="0" err="1" smtClean="0">
                <a:solidFill>
                  <a:prstClr val="white"/>
                </a:solidFill>
              </a:rPr>
              <a:t>พงส</a:t>
            </a:r>
            <a:r>
              <a:rPr lang="th-TH" sz="2400" dirty="0" smtClean="0">
                <a:solidFill>
                  <a:prstClr val="white"/>
                </a:solidFill>
              </a:rPr>
              <a:t>ฯ บันทึกข้อมูลทรัพย์ของกลาง และทรัพย์ถูกประทุษร้ายให้ถูกต้องในระบบ </a:t>
            </a:r>
            <a:r>
              <a:rPr lang="en-US" sz="2400" dirty="0" smtClean="0">
                <a:solidFill>
                  <a:prstClr val="white"/>
                </a:solidFill>
              </a:rPr>
              <a:t>crimes</a:t>
            </a:r>
            <a:endParaRPr lang="th-TH" sz="2400" dirty="0" smtClean="0">
              <a:solidFill>
                <a:prstClr val="white"/>
              </a:solidFill>
            </a:endParaRPr>
          </a:p>
          <a:p>
            <a:pPr marL="514350" indent="-514350">
              <a:buFontTx/>
              <a:buAutoNum type="thaiNumPeriod"/>
            </a:pPr>
            <a:r>
              <a:rPr lang="th-TH" sz="2400" dirty="0" smtClean="0">
                <a:solidFill>
                  <a:prstClr val="white"/>
                </a:solidFill>
              </a:rPr>
              <a:t>ถ้าพบข้อผิดพลาด ให้ผู้ควบคุมการบันทึกระดับ </a:t>
            </a:r>
            <a:r>
              <a:rPr lang="th-TH" sz="2400" dirty="0" err="1" smtClean="0">
                <a:solidFill>
                  <a:prstClr val="white"/>
                </a:solidFill>
              </a:rPr>
              <a:t>ภ.จว</a:t>
            </a:r>
            <a:r>
              <a:rPr lang="th-TH" sz="2400" dirty="0" smtClean="0">
                <a:solidFill>
                  <a:prstClr val="white"/>
                </a:solidFill>
              </a:rPr>
              <a:t>.ไปแก้ไข และหากยังคงค้างอยู่ในระบบ ให้ชี้แจงสาเหตุในการประชุม </a:t>
            </a:r>
            <a:r>
              <a:rPr lang="en-US" sz="2400" dirty="0" smtClean="0">
                <a:solidFill>
                  <a:prstClr val="white"/>
                </a:solidFill>
              </a:rPr>
              <a:t>crimes</a:t>
            </a:r>
            <a:r>
              <a:rPr lang="th-TH" sz="2400" dirty="0" smtClean="0">
                <a:solidFill>
                  <a:prstClr val="white"/>
                </a:solidFill>
              </a:rPr>
              <a:t> ภ.๓ ทุกครั้งที่มีการประชุม</a:t>
            </a:r>
            <a:endParaRPr lang="th-TH" sz="2400" dirty="0">
              <a:solidFill>
                <a:prstClr val="white"/>
              </a:solidFill>
            </a:endParaRPr>
          </a:p>
          <a:p>
            <a:pPr marL="514350" indent="-514350">
              <a:buFontTx/>
              <a:buAutoNum type="thaiNumPeriod"/>
            </a:pPr>
            <a:endParaRPr lang="th-TH" sz="2400" dirty="0" smtClean="0">
              <a:solidFill>
                <a:prstClr val="white"/>
              </a:solidFill>
            </a:endParaRPr>
          </a:p>
          <a:p>
            <a:pPr marL="514350" indent="-514350">
              <a:buFontTx/>
              <a:buAutoNum type="thaiNumPeriod"/>
            </a:pPr>
            <a:endParaRPr lang="th-TH" sz="2400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12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488449" y="1219200"/>
            <a:ext cx="2286000" cy="4191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ภ.๓ จึงได้แต่งตั้ง ผกก.(สอบสวน) บก.</a:t>
            </a:r>
            <a:r>
              <a:rPr lang="th-TH" b="1" dirty="0" err="1" smtClean="0"/>
              <a:t>สส.ภ</a:t>
            </a:r>
            <a:r>
              <a:rPr lang="th-TH" b="1" dirty="0" smtClean="0"/>
              <a:t>.๓   เป็นผู้ควบคุมตรวจสอบการบันทึกอีกชั้นหนึ่งเพื่อไม่ให้เกิดข้อผิดพลาด</a:t>
            </a:r>
            <a:endParaRPr lang="th-TH" b="1" dirty="0"/>
          </a:p>
        </p:txBody>
      </p:sp>
      <p:pic>
        <p:nvPicPr>
          <p:cNvPr id="9218" name="Picture 2" descr="C:\Documents and Settings\Administrator\Desktop\crimes สอบสวน\รายชื่อผู้ควบคุมการบันทึก ระดับบช.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" r="11508" b="4003"/>
          <a:stretch/>
        </p:blipFill>
        <p:spPr bwMode="auto">
          <a:xfrm>
            <a:off x="3703154" y="762000"/>
            <a:ext cx="5426429" cy="576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19216" y="12357"/>
            <a:ext cx="83820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800" b="1" dirty="0" smtClean="0">
                <a:solidFill>
                  <a:prstClr val="black"/>
                </a:solidFill>
              </a:rPr>
              <a:t>ข้อสั่งการของผู้บังคับบัญชา สำหรับผู้ควบคุมการบันทึกระดับ </a:t>
            </a:r>
            <a:r>
              <a:rPr lang="th-TH" sz="2800" b="1" dirty="0" err="1" smtClean="0">
                <a:solidFill>
                  <a:prstClr val="black"/>
                </a:solidFill>
              </a:rPr>
              <a:t>บช</a:t>
            </a:r>
            <a:r>
              <a:rPr lang="th-TH" sz="2800" b="1" dirty="0" smtClean="0">
                <a:solidFill>
                  <a:prstClr val="black"/>
                </a:solidFill>
              </a:rPr>
              <a:t>.</a:t>
            </a:r>
            <a:endParaRPr lang="th-TH" sz="2800" b="1" dirty="0">
              <a:solidFill>
                <a:prstClr val="black"/>
              </a:solidFill>
            </a:endParaRPr>
          </a:p>
        </p:txBody>
      </p:sp>
      <p:pic>
        <p:nvPicPr>
          <p:cNvPr id="8" name="Picture 3" descr="C:\Documents and Settings\Administrator\My Documents\คำสั่ง ผู้ควบคุมระดับ บช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5" y="621958"/>
            <a:ext cx="4572000" cy="3871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Administrator\My Documents\คำสั่งผู้ควบคุมระดับ บช.๑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20" y="3124200"/>
            <a:ext cx="4281230" cy="3581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สี่เหลี่ยมผืนผ้า 9"/>
          <p:cNvSpPr/>
          <p:nvPr/>
        </p:nvSpPr>
        <p:spPr>
          <a:xfrm>
            <a:off x="4191000" y="3124200"/>
            <a:ext cx="4724400" cy="3581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dirty="0" smtClean="0">
                <a:solidFill>
                  <a:srgbClr val="FF0000"/>
                </a:solidFill>
              </a:rPr>
              <a:t>คำสั่ง  ภ.๓ ที่ ๓๒๔/๒๕๖๑ ลง ๑๒ ก.พ.๖๑ เรื่อง แต่งตั้งคณะทำงานย่อยระบบ </a:t>
            </a:r>
            <a:r>
              <a:rPr lang="en-US" sz="2400" b="1" dirty="0" smtClean="0">
                <a:solidFill>
                  <a:srgbClr val="FF0000"/>
                </a:solidFill>
              </a:rPr>
              <a:t>crimes </a:t>
            </a:r>
          </a:p>
          <a:p>
            <a:r>
              <a:rPr lang="th-TH" sz="2400" dirty="0" smtClean="0">
                <a:solidFill>
                  <a:prstClr val="white"/>
                </a:solidFill>
              </a:rPr>
              <a:t>๑.ให้ผู้มีหน้าที่รับผิดชอบการบันทึกข้อมูลแต่ละประเภท เข้าไปควบคุมการบันทึกให้ครบถ้วนสมบูรณ์</a:t>
            </a:r>
            <a:endParaRPr lang="en-US" sz="2400" dirty="0" smtClean="0">
              <a:solidFill>
                <a:prstClr val="white"/>
              </a:solidFill>
            </a:endParaRPr>
          </a:p>
          <a:p>
            <a:r>
              <a:rPr lang="th-TH" sz="2400" dirty="0" smtClean="0">
                <a:solidFill>
                  <a:prstClr val="white"/>
                </a:solidFill>
              </a:rPr>
              <a:t>๒.ผู้มีหน้าที่ระดับ </a:t>
            </a:r>
            <a:r>
              <a:rPr lang="th-TH" sz="2400" dirty="0" err="1" smtClean="0">
                <a:solidFill>
                  <a:prstClr val="white"/>
                </a:solidFill>
              </a:rPr>
              <a:t>ภ.จว</a:t>
            </a:r>
            <a:r>
              <a:rPr lang="th-TH" sz="2400" dirty="0" smtClean="0">
                <a:solidFill>
                  <a:prstClr val="white"/>
                </a:solidFill>
              </a:rPr>
              <a:t>. เข้าร่วมประชุมทุกครั้งด้วยตนเอง</a:t>
            </a:r>
            <a:r>
              <a:rPr lang="en-US" sz="2400" dirty="0" smtClean="0">
                <a:solidFill>
                  <a:prstClr val="white"/>
                </a:solidFill>
              </a:rPr>
              <a:t> </a:t>
            </a:r>
            <a:r>
              <a:rPr lang="th-TH" sz="2400" dirty="0" smtClean="0">
                <a:solidFill>
                  <a:prstClr val="white"/>
                </a:solidFill>
              </a:rPr>
              <a:t>โดยเฉพาะ ผกก.(สอบสวน) บก.</a:t>
            </a:r>
            <a:r>
              <a:rPr lang="th-TH" sz="2400" dirty="0" err="1" smtClean="0">
                <a:solidFill>
                  <a:prstClr val="white"/>
                </a:solidFill>
              </a:rPr>
              <a:t>สส.ภ</a:t>
            </a:r>
            <a:r>
              <a:rPr lang="th-TH" sz="2400" dirty="0" smtClean="0">
                <a:solidFill>
                  <a:prstClr val="white"/>
                </a:solidFill>
              </a:rPr>
              <a:t>.๓ ที่รับผิดชอบแต่ละ </a:t>
            </a:r>
            <a:r>
              <a:rPr lang="th-TH" sz="2400" dirty="0" err="1" smtClean="0">
                <a:solidFill>
                  <a:prstClr val="white"/>
                </a:solidFill>
              </a:rPr>
              <a:t>สภ</a:t>
            </a:r>
            <a:r>
              <a:rPr lang="th-TH" sz="2400" dirty="0" smtClean="0">
                <a:solidFill>
                  <a:prstClr val="white"/>
                </a:solidFill>
              </a:rPr>
              <a:t>.ให้เข้าร่วมที่ </a:t>
            </a:r>
            <a:r>
              <a:rPr lang="th-TH" sz="2400" dirty="0" err="1" smtClean="0">
                <a:solidFill>
                  <a:prstClr val="white"/>
                </a:solidFill>
              </a:rPr>
              <a:t>ศปก.ภ.จว</a:t>
            </a:r>
            <a:r>
              <a:rPr lang="th-TH" sz="2400" dirty="0" smtClean="0">
                <a:solidFill>
                  <a:prstClr val="white"/>
                </a:solidFill>
              </a:rPr>
              <a:t>. ที่รับผิดชอบ</a:t>
            </a:r>
            <a:endParaRPr lang="en-US" sz="2400" dirty="0" smtClean="0">
              <a:solidFill>
                <a:prstClr val="white"/>
              </a:solidFill>
            </a:endParaRPr>
          </a:p>
          <a:p>
            <a:endParaRPr lang="th-TH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28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ข้อสั่ง</a:t>
            </a:r>
            <a:r>
              <a:rPr lang="th-TH" sz="40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การเกี่ยวกับหมายจับ</a:t>
            </a:r>
            <a:endParaRPr lang="th-TH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256584"/>
          </a:xfrm>
        </p:spPr>
        <p:txBody>
          <a:bodyPr>
            <a:normAutofit/>
          </a:bodyPr>
          <a:lstStyle/>
          <a:p>
            <a:r>
              <a:rPr lang="th-TH" sz="2800" dirty="0" smtClean="0">
                <a:solidFill>
                  <a:srgbClr val="FFFF00"/>
                </a:solidFill>
              </a:rPr>
              <a:t>ให้ตรวจสอบและสรุป หาสาเหตุกรณีข้อมูลหมายจับทั้ง </a:t>
            </a:r>
            <a:r>
              <a:rPr lang="en-US" sz="2800" dirty="0" smtClean="0">
                <a:solidFill>
                  <a:srgbClr val="FFFF00"/>
                </a:solidFill>
              </a:rPr>
              <a:t>3</a:t>
            </a:r>
            <a:r>
              <a:rPr lang="th-TH" sz="2800" dirty="0" smtClean="0">
                <a:solidFill>
                  <a:srgbClr val="FFFF00"/>
                </a:solidFill>
              </a:rPr>
              <a:t> ฐานข้อมูลที่ไม่</a:t>
            </a:r>
            <a:r>
              <a:rPr lang="th-TH" sz="2800" dirty="0">
                <a:solidFill>
                  <a:srgbClr val="FFFF00"/>
                </a:solidFill>
              </a:rPr>
              <a:t>ตรงกัน (การรายงาน,</a:t>
            </a:r>
            <a:r>
              <a:rPr lang="en-US" sz="2800" dirty="0">
                <a:solidFill>
                  <a:srgbClr val="FFFF00"/>
                </a:solidFill>
              </a:rPr>
              <a:t>Crimes/</a:t>
            </a:r>
            <a:r>
              <a:rPr lang="en-US" sz="2800" dirty="0" err="1">
                <a:solidFill>
                  <a:srgbClr val="FFFF00"/>
                </a:solidFill>
              </a:rPr>
              <a:t>Polis,pdc</a:t>
            </a:r>
            <a:r>
              <a:rPr lang="th-TH" sz="2800" dirty="0">
                <a:solidFill>
                  <a:srgbClr val="FFFF00"/>
                </a:solidFill>
              </a:rPr>
              <a:t>)</a:t>
            </a:r>
            <a:endParaRPr lang="th-TH" sz="2800" dirty="0" smtClean="0">
              <a:solidFill>
                <a:srgbClr val="FFFF00"/>
              </a:solidFill>
            </a:endParaRPr>
          </a:p>
          <a:p>
            <a:r>
              <a:rPr lang="th-TH" sz="2800" dirty="0" smtClean="0">
                <a:solidFill>
                  <a:srgbClr val="FFFF00"/>
                </a:solidFill>
              </a:rPr>
              <a:t>โดยทุกสิ้นเดือน ของทุกเดือน ให้ทุก สภ./ ภ.จว. ก่อนรายงานผลการดำเนินการตามหมายจับที่ต้องรายงาน ภ.</a:t>
            </a:r>
            <a:r>
              <a:rPr lang="en-US" sz="2800" dirty="0" smtClean="0">
                <a:solidFill>
                  <a:srgbClr val="FFFF00"/>
                </a:solidFill>
              </a:rPr>
              <a:t>3</a:t>
            </a:r>
            <a:r>
              <a:rPr lang="th-TH" sz="2800" dirty="0" smtClean="0">
                <a:solidFill>
                  <a:srgbClr val="FFFF00"/>
                </a:solidFill>
              </a:rPr>
              <a:t> ในทุกวันที่ </a:t>
            </a:r>
            <a:r>
              <a:rPr lang="en-US" sz="2800" dirty="0" smtClean="0">
                <a:solidFill>
                  <a:srgbClr val="FFFF00"/>
                </a:solidFill>
              </a:rPr>
              <a:t>3</a:t>
            </a:r>
            <a:r>
              <a:rPr lang="th-TH" sz="2800" dirty="0" smtClean="0">
                <a:solidFill>
                  <a:srgbClr val="FFFF00"/>
                </a:solidFill>
              </a:rPr>
              <a:t> ของเดือนถัดไป ตามหนังสือที่ ภ.</a:t>
            </a:r>
            <a:r>
              <a:rPr lang="en-US" sz="2800" dirty="0" smtClean="0">
                <a:solidFill>
                  <a:srgbClr val="FFFF00"/>
                </a:solidFill>
              </a:rPr>
              <a:t>3</a:t>
            </a:r>
            <a:r>
              <a:rPr lang="th-TH" sz="2800" dirty="0" smtClean="0">
                <a:solidFill>
                  <a:srgbClr val="FFFF00"/>
                </a:solidFill>
              </a:rPr>
              <a:t> เคยสั่งการไปแล้วนั้น ต้องตรวจสอบข้อมูลบัญชีหมายของ สภ.ตนเอง ให้ตรงกันกับข้อมูล </a:t>
            </a:r>
            <a:r>
              <a:rPr lang="en-US" sz="2000" dirty="0" smtClean="0">
                <a:solidFill>
                  <a:srgbClr val="FFFF00"/>
                </a:solidFill>
              </a:rPr>
              <a:t>Crimes/</a:t>
            </a:r>
            <a:r>
              <a:rPr lang="en-US" sz="2000" dirty="0" err="1" smtClean="0">
                <a:solidFill>
                  <a:srgbClr val="FFFF00"/>
                </a:solidFill>
              </a:rPr>
              <a:t>Polis,pdc</a:t>
            </a:r>
            <a:r>
              <a:rPr lang="th-TH" sz="2800" dirty="0" smtClean="0">
                <a:solidFill>
                  <a:srgbClr val="FFFF00"/>
                </a:solidFill>
              </a:rPr>
              <a:t> </a:t>
            </a:r>
          </a:p>
          <a:p>
            <a:r>
              <a:rPr lang="th-TH" sz="2800" dirty="0" smtClean="0">
                <a:solidFill>
                  <a:srgbClr val="FFFF00"/>
                </a:solidFill>
              </a:rPr>
              <a:t>ให้ หัวหน้าสถานี ตรวจสอบรายละเอียดข้อมูลให้ถูกต้องก่อนรายงานทุกครั้ง</a:t>
            </a:r>
            <a:endParaRPr lang="en-US" sz="2800" dirty="0" smtClean="0">
              <a:solidFill>
                <a:srgbClr val="FFFF00"/>
              </a:solidFill>
            </a:endParaRPr>
          </a:p>
          <a:p>
            <a:r>
              <a:rPr lang="th-TH" sz="2800" dirty="0" smtClean="0">
                <a:solidFill>
                  <a:srgbClr val="FFFF00"/>
                </a:solidFill>
              </a:rPr>
              <a:t>ให้ ศูนย์ </a:t>
            </a:r>
            <a:r>
              <a:rPr lang="en-US" sz="2800" dirty="0" smtClean="0">
                <a:solidFill>
                  <a:srgbClr val="FFFF00"/>
                </a:solidFill>
              </a:rPr>
              <a:t>CCOC </a:t>
            </a:r>
            <a:r>
              <a:rPr lang="th-TH" sz="2800" dirty="0" smtClean="0">
                <a:solidFill>
                  <a:srgbClr val="FFFF00"/>
                </a:solidFill>
              </a:rPr>
              <a:t>ภ.</a:t>
            </a:r>
            <a:r>
              <a:rPr lang="en-US" sz="2800" dirty="0" smtClean="0">
                <a:solidFill>
                  <a:srgbClr val="FFFF00"/>
                </a:solidFill>
              </a:rPr>
              <a:t>3</a:t>
            </a:r>
            <a:r>
              <a:rPr lang="th-TH" sz="2800" dirty="0" smtClean="0">
                <a:solidFill>
                  <a:srgbClr val="FFFF00"/>
                </a:solidFill>
              </a:rPr>
              <a:t> (กก.วิเคราะห์ข่าวและเครื่องมือพิเศษ) ตรวจสอบข้อมูลทั้ง </a:t>
            </a:r>
            <a:r>
              <a:rPr lang="en-US" sz="2800" dirty="0" smtClean="0">
                <a:solidFill>
                  <a:srgbClr val="FFFF00"/>
                </a:solidFill>
              </a:rPr>
              <a:t>3</a:t>
            </a:r>
            <a:r>
              <a:rPr lang="th-TH" sz="2800" dirty="0" smtClean="0">
                <a:solidFill>
                  <a:srgbClr val="FFFF00"/>
                </a:solidFill>
              </a:rPr>
              <a:t> ฐานข้อมูล ทุกสิ้นเดือน </a:t>
            </a:r>
            <a:endParaRPr lang="th-TH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14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6"/>
          <p:cNvPicPr>
            <a:picLocks noChangeAspect="1"/>
          </p:cNvPicPr>
          <p:nvPr/>
        </p:nvPicPr>
        <p:blipFill rotWithShape="1">
          <a:blip r:embed="rId3">
            <a:biLevel thresh="25000"/>
          </a:blip>
          <a:srcRect l="-2277" t="-1" r="-2417" b="-2945"/>
          <a:stretch/>
        </p:blipFill>
        <p:spPr>
          <a:xfrm>
            <a:off x="89502" y="4725144"/>
            <a:ext cx="2484276" cy="972108"/>
          </a:xfrm>
          <a:prstGeom prst="roundRect">
            <a:avLst>
              <a:gd name="adj" fmla="val 16667"/>
            </a:avLst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" name="Title 1"/>
          <p:cNvSpPr txBox="1">
            <a:spLocks/>
          </p:cNvSpPr>
          <p:nvPr/>
        </p:nvSpPr>
        <p:spPr>
          <a:xfrm>
            <a:off x="1385646" y="2942946"/>
            <a:ext cx="6172200" cy="12573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จบการนำเสนอ</a:t>
            </a:r>
            <a:endParaRPr lang="en-US" sz="405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063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51520" y="2571750"/>
            <a:ext cx="8640960" cy="164933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๒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รับรองรายงานการประชุมคณะทำงานระบบสารสนเทศสถานีตำรวจ (</a:t>
            </a:r>
            <a:r>
              <a:rPr 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CRIMES</a:t>
            </a: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r>
              <a:rPr 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ครั้งที่ 5</a:t>
            </a:r>
            <a:r>
              <a:rPr 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/2561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3426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51520" y="2571750"/>
            <a:ext cx="8640960" cy="164933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</a:t>
            </a:r>
            <a:r>
              <a:rPr lang="th-TH" sz="36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เรื่องเพื่อทราบ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2494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51520" y="2571750"/>
            <a:ext cx="8640960" cy="164933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</a:t>
            </a:r>
            <a:r>
              <a:rPr lang="th-TH" sz="36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3.1 สรุปข้อสั่งการในการประชุมครั้งที่ 5</a:t>
            </a: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/2561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7370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563141"/>
              </p:ext>
            </p:extLst>
          </p:nvPr>
        </p:nvGraphicFramePr>
        <p:xfrm>
          <a:off x="107504" y="908720"/>
          <a:ext cx="8928992" cy="568863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776864"/>
                <a:gridCol w="1152128"/>
              </a:tblGrid>
              <a:tr h="385806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/>
                        <a:t>ข้อสั่งการ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/>
                        <a:t>ผู้ปฏิบัติ</a:t>
                      </a:r>
                      <a:endParaRPr lang="en-US" sz="1800" dirty="0"/>
                    </a:p>
                  </a:txBody>
                  <a:tcPr anchor="ctr"/>
                </a:tc>
              </a:tr>
              <a:tr h="28790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none" kern="1200" dirty="0" smtClean="0">
                          <a:effectLst/>
                        </a:rPr>
                        <a:t>พล.ต.ท.ดำรงศักดิ์  กิตติประภัสร์  ผบช.ภ.๓</a:t>
                      </a:r>
                    </a:p>
                    <a:p>
                      <a:pPr algn="thaiDist"/>
                      <a:r>
                        <a:rPr lang="th-TH" sz="1800" kern="1200" dirty="0" smtClean="0">
                          <a:effectLst/>
                        </a:rPr>
                        <a:t>1) ตรวจสอบสรุปปัญหาที่ได้รวบรวมอีกครั้ง เพราะบางข้ออาจมีซ้ำกัน และบางข้ออาจเกิดจากความเข้าใจผิด</a:t>
                      </a:r>
                      <a:endParaRPr lang="en-US" sz="1800" kern="1200" dirty="0" smtClean="0">
                        <a:effectLst/>
                      </a:endParaRPr>
                    </a:p>
                    <a:p>
                      <a:pPr algn="thaiDist"/>
                      <a:r>
                        <a:rPr lang="th-TH" sz="1800" kern="1200" dirty="0" smtClean="0">
                          <a:effectLst/>
                        </a:rPr>
                        <a:t>2) จัดเป็นกลุ่มปัญหาเพื่อเสนอ สทส. เช่น ปัญหาอุปกรณ์ ปัญหาซอร์ฟแวร์ ปัญหาระบบเครือข่าย การบริหารจัดการ</a:t>
                      </a:r>
                      <a:endParaRPr lang="en-US" sz="1800" kern="1200" dirty="0" smtClean="0">
                        <a:effectLst/>
                      </a:endParaRPr>
                    </a:p>
                    <a:p>
                      <a:pPr algn="thaiDist"/>
                      <a:r>
                        <a:rPr lang="th-TH" sz="1800" kern="1200" dirty="0" smtClean="0">
                          <a:effectLst/>
                        </a:rPr>
                        <a:t>3) ให้เสนอ สทส. ในนามของ ภ.3 ว่า อยากให้ทุก สภ. มีเจ้าหน้าที่ 1 นาย ที่จบด้านคอมพิวเตอร์ และ ขอเพิ่มทั้ง บก. และ บช. เพื่อช่วยแบ่งเบาภาระ เพราะอนาคตมีการใช้เทคโนโลยีเพิ่มมากขึ้น</a:t>
                      </a:r>
                      <a:endParaRPr lang="en-US" sz="1800" kern="1200" dirty="0" smtClean="0">
                        <a:effectLst/>
                      </a:endParaRPr>
                    </a:p>
                    <a:p>
                      <a:pPr algn="thaiDist"/>
                      <a:r>
                        <a:rPr lang="th-TH" sz="1800" kern="1200" dirty="0" smtClean="0">
                          <a:effectLst/>
                        </a:rPr>
                        <a:t>4) ให้ทุกหน่วยตรวจดูรายละเอียดการกรอกข้อมูลว่ามีความสมบูรณ์เพียงใดเป็นเรื่องสำคัญ เพื่อให้สามารถนำไปใช้ประโยชน์ได้ </a:t>
                      </a:r>
                      <a:endParaRPr lang="en-US" sz="1800" kern="1200" dirty="0" smtClean="0">
                        <a:effectLst/>
                      </a:endParaRPr>
                    </a:p>
                    <a:p>
                      <a:pPr algn="thaiDist"/>
                      <a:r>
                        <a:rPr lang="th-TH" sz="1800" kern="1200" dirty="0" smtClean="0">
                          <a:effectLst/>
                        </a:rPr>
                        <a:t>5) หน่วยใดยืนยันว่าพนักงานสอบสวนในสังกัดใช้งานระบบต่าง ๆ ได้ด้วยตนเองทั้งหมด ให้แจ้งมายัง ภ.3 เพื่อให้เป็นแบบอย่างให้หน่วยอื่นไปดูงานและจะมีรางวัลให้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 smtClean="0"/>
                    </a:p>
                    <a:p>
                      <a:pPr algn="ctr"/>
                      <a:r>
                        <a:rPr lang="th-TH" sz="1800" dirty="0" smtClean="0"/>
                        <a:t>ฝอ.6</a:t>
                      </a:r>
                    </a:p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/>
                        <a:t>ฝอ.6</a:t>
                      </a:r>
                    </a:p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/>
                        <a:t>ฝอ.6</a:t>
                      </a:r>
                      <a:endParaRPr lang="en-US" sz="1800" dirty="0" smtClean="0"/>
                    </a:p>
                    <a:p>
                      <a:pPr algn="ctr"/>
                      <a:endParaRPr lang="th-TH" sz="1800" dirty="0" smtClean="0"/>
                    </a:p>
                    <a:p>
                      <a:pPr algn="ctr"/>
                      <a:r>
                        <a:rPr lang="th-TH" sz="1800" dirty="0" smtClean="0"/>
                        <a:t>ทุกหน่วย</a:t>
                      </a:r>
                    </a:p>
                    <a:p>
                      <a:pPr algn="ctr"/>
                      <a:endParaRPr lang="th-TH" sz="1800" dirty="0" smtClean="0"/>
                    </a:p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/>
                        <a:t>ทุกหน่วย</a:t>
                      </a:r>
                      <a:endParaRPr lang="en-US" sz="1800" dirty="0" smtClean="0"/>
                    </a:p>
                    <a:p>
                      <a:endParaRPr lang="en-US" sz="1800" dirty="0"/>
                    </a:p>
                  </a:txBody>
                  <a:tcPr/>
                </a:tc>
              </a:tr>
              <a:tr h="2423786">
                <a:tc>
                  <a:txBody>
                    <a:bodyPr/>
                    <a:lstStyle/>
                    <a:p>
                      <a:pPr algn="ctr"/>
                      <a:r>
                        <a:rPr lang="th-TH" sz="1800" b="1" u="none" kern="1200" dirty="0" smtClean="0">
                          <a:effectLst/>
                        </a:rPr>
                        <a:t>พล.ต.ต.สุคุณ  พรหมายน รอง ผบช.ภ.๓</a:t>
                      </a:r>
                      <a:endParaRPr lang="en-US" sz="1800" b="1" u="none" kern="1200" dirty="0" smtClean="0">
                        <a:effectLst/>
                      </a:endParaRPr>
                    </a:p>
                    <a:p>
                      <a:pPr algn="thaiDist"/>
                      <a:r>
                        <a:rPr lang="th-TH" sz="1800" kern="1200" dirty="0" smtClean="0">
                          <a:effectLst/>
                        </a:rPr>
                        <a:t>1) อยากให้ สทส. มีการสอนเป็นคลิปง่ายๆ เจ้าหน้าที่จะได้เข้าไปศึกษากันได้สะดวก</a:t>
                      </a:r>
                      <a:endParaRPr lang="en-US" sz="1800" kern="1200" dirty="0" smtClean="0">
                        <a:effectLst/>
                      </a:endParaRPr>
                    </a:p>
                    <a:p>
                      <a:pPr algn="thaiDist"/>
                      <a:r>
                        <a:rPr lang="th-TH" sz="1800" kern="1200" dirty="0" smtClean="0">
                          <a:effectLst/>
                        </a:rPr>
                        <a:t>2) ให้ รอง ผบก.ภ.จว. ช่วยกันปฏิบัติงานเนื่องจาก </a:t>
                      </a:r>
                      <a:r>
                        <a:rPr lang="en-US" sz="1800" kern="1200" dirty="0" smtClean="0">
                          <a:effectLst/>
                        </a:rPr>
                        <a:t>CRIMES</a:t>
                      </a:r>
                      <a:r>
                        <a:rPr lang="th-TH" sz="1800" kern="1200" dirty="0" smtClean="0">
                          <a:effectLst/>
                        </a:rPr>
                        <a:t> เกี่ยวข้องกับหน้างานทุกสาย โดยให้ รอง ผบก.ภ.จว.ผู้รับผิดชอบ ดูงาน </a:t>
                      </a:r>
                      <a:r>
                        <a:rPr lang="en-US" sz="1800" kern="1200" dirty="0" smtClean="0">
                          <a:effectLst/>
                        </a:rPr>
                        <a:t>CRIMES </a:t>
                      </a:r>
                      <a:r>
                        <a:rPr lang="th-TH" sz="1800" kern="1200" dirty="0" smtClean="0">
                          <a:effectLst/>
                        </a:rPr>
                        <a:t>ในภาพรวมทั้งหมด</a:t>
                      </a:r>
                      <a:endParaRPr lang="en-US" sz="1800" kern="1200" dirty="0" smtClean="0">
                        <a:effectLst/>
                      </a:endParaRPr>
                    </a:p>
                    <a:p>
                      <a:pPr algn="thaiDist"/>
                      <a:r>
                        <a:rPr lang="th-TH" sz="1800" kern="1200" dirty="0" smtClean="0">
                          <a:effectLst/>
                        </a:rPr>
                        <a:t>3) กลุ่มไลน์ </a:t>
                      </a:r>
                      <a:r>
                        <a:rPr lang="en-US" sz="1800" kern="1200" dirty="0" smtClean="0">
                          <a:effectLst/>
                        </a:rPr>
                        <a:t>CRIMES</a:t>
                      </a:r>
                      <a:r>
                        <a:rPr lang="th-TH" sz="1800" kern="1200" dirty="0" smtClean="0">
                          <a:effectLst/>
                        </a:rPr>
                        <a:t> ทั้งของ ภ.3 และ ภ.จว. ให้ผู้เกี่ยวข้องต้องเข้าร่วมกลุ่ม และให้มีความชัดเจนว่าใครเข้าร่วมบ้าง สำรวจเป็นข้อมูล จัดให้มีเจ้าหน้าที่เป็นแอดมินช่วยดูแล</a:t>
                      </a:r>
                      <a:endParaRPr lang="en-US" sz="1800" kern="1200" dirty="0" smtClean="0">
                        <a:effectLst/>
                      </a:endParaRPr>
                    </a:p>
                    <a:p>
                      <a:pPr algn="thaiDist"/>
                      <a:r>
                        <a:rPr lang="th-TH" sz="1800" kern="1200" dirty="0" smtClean="0">
                          <a:effectLst/>
                        </a:rPr>
                        <a:t>4) ให้ทุก ภ.จว.</a:t>
                      </a:r>
                      <a:r>
                        <a:rPr lang="th-TH" sz="1800" kern="1200" baseline="0" dirty="0" smtClean="0">
                          <a:effectLst/>
                        </a:rPr>
                        <a:t> </a:t>
                      </a:r>
                      <a:r>
                        <a:rPr lang="th-TH" sz="1800" kern="1200" dirty="0" smtClean="0">
                          <a:effectLst/>
                        </a:rPr>
                        <a:t>ประชุม เร่งรัด ปรับปรุง แก้ไข ข้อมูล ข้อเสนอแนะ ในส่วนของตน</a:t>
                      </a:r>
                      <a:r>
                        <a:rPr lang="th-TH" sz="1800" kern="1200" baseline="0" dirty="0" smtClean="0">
                          <a:effectLst/>
                        </a:rPr>
                        <a:t> </a:t>
                      </a:r>
                      <a:r>
                        <a:rPr lang="th-TH" sz="1800" kern="1200" dirty="0" smtClean="0">
                          <a:effectLst/>
                        </a:rPr>
                        <a:t>ให้ผู้เกี่ยวข้องต้องนำไปใช้ควบคุมการปฏิบัติงานได้ต่อไป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 smtClean="0"/>
                    </a:p>
                    <a:p>
                      <a:pPr algn="ctr"/>
                      <a:r>
                        <a:rPr lang="th-TH" sz="1800" dirty="0" smtClean="0"/>
                        <a:t>สทส.ตร.</a:t>
                      </a:r>
                    </a:p>
                    <a:p>
                      <a:pPr algn="ctr"/>
                      <a:r>
                        <a:rPr lang="th-TH" sz="1800" dirty="0" smtClean="0"/>
                        <a:t>ทุก ภ.จว.</a:t>
                      </a:r>
                    </a:p>
                    <a:p>
                      <a:pPr algn="ctr"/>
                      <a:endParaRPr lang="th-TH" sz="1800" dirty="0" smtClean="0"/>
                    </a:p>
                    <a:p>
                      <a:pPr algn="ctr"/>
                      <a:r>
                        <a:rPr lang="th-TH" sz="1800" dirty="0" smtClean="0"/>
                        <a:t>ทุกหน่วย</a:t>
                      </a:r>
                    </a:p>
                    <a:p>
                      <a:pPr algn="ctr"/>
                      <a:endParaRPr lang="th-TH" sz="1800" dirty="0" smtClean="0"/>
                    </a:p>
                    <a:p>
                      <a:pPr algn="ctr"/>
                      <a:r>
                        <a:rPr lang="th-TH" sz="1800" dirty="0" smtClean="0"/>
                        <a:t>ทุก ภ.จว.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95736" y="188640"/>
            <a:ext cx="43957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สรุปข้อสั่งการในการประชุมครั้งที่ 5/2561</a:t>
            </a:r>
            <a:endParaRPr lang="en-US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3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51520" y="2571750"/>
            <a:ext cx="8640960" cy="164933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3.2 ฝ่ายอำนวยการแถลงผลการปฏิบัติ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9281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2204864"/>
            <a:ext cx="87309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๓.๒.๑ </a:t>
            </a:r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ผลการปฏิบัติตาม</a:t>
            </a:r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ข้อสั่งการ 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(ฝอ.2 บก.อก.ภ.3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endParaRPr lang="en-US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thaiDist"/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-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บันทึกข้อมูลท้องถิ่น 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ติดตามตรวจสอบข้อมูล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ท้องถิ่น</a:t>
            </a:r>
            <a:endParaRPr lang="en-US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thaiDist"/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83586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20" y="2276872"/>
            <a:ext cx="87849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๓.๒.๒ 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ผลการปฏิบัติตาม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ข้อสั่ง</a:t>
            </a:r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 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(ฝอ.3 บก.อก.ภ.3)</a:t>
            </a:r>
            <a:endParaRPr 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thaiDist"/>
            <a:r>
              <a:rPr lang="en-US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-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บันทึกข้อมูลกล้องโทรทัศน์วงจรปิด (</a:t>
            </a:r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CCTV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) และการตรวจสอบสถานะ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กล้องวงจรปิด</a:t>
            </a:r>
            <a:endParaRPr lang="en-US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thaiDist"/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5844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5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2443</TotalTime>
  <Words>1028</Words>
  <Application>Microsoft Office PowerPoint</Application>
  <PresentationFormat>นำเสนอทางหน้าจอ (4:3)</PresentationFormat>
  <Paragraphs>219</Paragraphs>
  <Slides>24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6</vt:i4>
      </vt:variant>
      <vt:variant>
        <vt:lpstr>ชื่อเรื่องสไลด์</vt:lpstr>
      </vt:variant>
      <vt:variant>
        <vt:i4>24</vt:i4>
      </vt:variant>
    </vt:vector>
  </HeadingPairs>
  <TitlesOfParts>
    <vt:vector size="36" baseType="lpstr">
      <vt:lpstr>Angsana New</vt:lpstr>
      <vt:lpstr>Arial</vt:lpstr>
      <vt:lpstr>Calibri</vt:lpstr>
      <vt:lpstr>Cordia New</vt:lpstr>
      <vt:lpstr>TH SarabunIT๙</vt:lpstr>
      <vt:lpstr>TH SarabunPSK</vt:lpstr>
      <vt:lpstr>ชุดรูปแบบของ Office</vt:lpstr>
      <vt:lpstr>1_ชุดรูปแบบของ Office</vt:lpstr>
      <vt:lpstr>2_ชุดรูปแบบของ Office</vt:lpstr>
      <vt:lpstr>3_ชุดรูปแบบของ Office</vt:lpstr>
      <vt:lpstr>4_ชุดรูปแบบของ Office</vt:lpstr>
      <vt:lpstr>5_ชุดรูปแบบของ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ข้อสั่งการของผู้บังคับบัญชา เรื่องการบันทึกข้อมูล</vt:lpstr>
      <vt:lpstr>งานนำเสนอ PowerPoint</vt:lpstr>
      <vt:lpstr>ข้อสั่งการเกี่ยวกับหมายจับ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KiO</dc:creator>
  <cp:lastModifiedBy>Administrator</cp:lastModifiedBy>
  <cp:revision>301</cp:revision>
  <cp:lastPrinted>2018-02-14T05:58:59Z</cp:lastPrinted>
  <dcterms:created xsi:type="dcterms:W3CDTF">2017-02-02T06:15:05Z</dcterms:created>
  <dcterms:modified xsi:type="dcterms:W3CDTF">2018-02-14T06:38:07Z</dcterms:modified>
</cp:coreProperties>
</file>